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88326-5096-5CF4-E338-DB6368269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57484B-719A-38DE-E373-3C57F2121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4A574-2AA1-D58B-CD28-2BFBB6DE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A0515-E6BB-9A9B-1DA1-1D59AC6F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80256-2A58-9C1D-407D-998D3E03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6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6F01-34C7-9812-6EB3-EF27A5A2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751013-6AC1-7BA6-3810-18AEC9609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BA044-0E14-DD07-7B8A-F777B57E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406F8-2DB7-B918-156E-AD58141C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6FCCA-8035-5E74-3A73-3FDC0165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6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5B4B07-31D5-66B3-7795-8B95EDD660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D67A4-0ED1-0448-618B-5C48121D5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006B3-921A-C442-3F3E-67CB5DBC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3883A-3CB8-E9F5-2304-35A30477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B7AE8-FE51-BF58-C67F-1A964EA8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7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33D1C-7225-D700-A6C3-40214ADA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A18C3-4194-B6A1-9D29-A9FEF2D8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0528D-CE95-EEC8-96BD-5ED8E946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7B404-B474-3240-F39D-0F32DF11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61D4E-46E6-7D94-B3D1-9A206179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1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BC462-D01F-2D26-FF5B-74796327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29858-A139-2533-26EF-02D6AA5AD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FF33F-1B0D-2E1D-0ED5-1FEA9C363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24637-AF7D-289A-25BE-2EFFF1A4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F1F66-ECBD-9F8A-446D-5BFA17A14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4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A5DB-F7C6-8E7E-ACF1-BB3E1D01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25DBD-F6FA-54C3-5B55-417D685DC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DC6EC-0B41-8F21-3A76-968C2BAFA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93629-7243-E765-4178-C475824EE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9E6FA-207D-201A-76BC-6CAC0743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B9A5D-9747-CD80-4DA7-4CF4F5E5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64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1C64-D4A2-3BC5-6751-8C6EEB95A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B10E5-A9D0-B778-43A4-BDE17D6F5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BDF92-137E-420A-FDD5-20027CC16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00789-37DD-0282-9424-528F21DBF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E181F-67C4-3C84-DBDF-8BEB495EA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3DB88-E0BF-6E4E-5057-B1735782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C7E68-83EE-0DDC-33DD-96BA0ECE1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A14D01-9DFA-54B1-A064-FC13549E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6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0767-1256-BA0A-4F6D-25DA878B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70B073-6957-3C0E-2599-40CA41E4A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B38B1-26D6-FB18-DF3E-A90A6A35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FB524-C8AE-17E6-864E-81C5FFE9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5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6A9EE-6DB6-CC69-0C37-21CA3A74A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91BAC5-8DC5-A9F5-3EC0-CD78E16A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72D0B-9305-9306-1771-A83C2BDF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8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3FAD-FCB5-FBF0-BD90-8FD0871F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7999F-2E2F-35C4-956C-AD108CD6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2A0164-5239-E209-FA30-96C14F614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0CCBA-3177-FFDF-2AAA-426749F8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F9E88-76FB-8436-4626-3E9811AA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5C8E4-CCF2-7363-0A16-20EC2464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C77F3-C881-E0DA-A4E9-75648511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F13D9A-7D23-2F44-DACF-28AA27FBB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10D18-5140-022A-184B-CD4C5EB47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099D-23E0-7AB0-70C8-A2439E7B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BDBDA-8833-11F3-F76E-CE2793FA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1DACF-6EE7-E564-C6D4-7F28887B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72307-7591-AA56-679C-F4D2DA1A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2E00B-5D84-C6A6-F0BE-762FF81EE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C4311-8472-6A1E-EF10-FED593A0B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D758A-B2AE-4AE7-B49E-9679F60CDC18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41943-35D2-39BD-A828-C667E5548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B03FC-676E-6913-0BD9-9377EDCC1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6C640-D1C3-4C5E-8E89-256C9DB0D6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95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748E4F-14FC-F833-5FBF-8BED3627D651}"/>
              </a:ext>
            </a:extLst>
          </p:cNvPr>
          <p:cNvCxnSpPr>
            <a:cxnSpLocks/>
          </p:cNvCxnSpPr>
          <p:nvPr/>
        </p:nvCxnSpPr>
        <p:spPr>
          <a:xfrm flipH="1">
            <a:off x="7547034" y="1500188"/>
            <a:ext cx="771787" cy="0"/>
          </a:xfrm>
          <a:prstGeom prst="line">
            <a:avLst/>
          </a:prstGeom>
          <a:noFill/>
          <a:ln w="38100" cap="flat" cmpd="sng" algn="ctr">
            <a:solidFill>
              <a:srgbClr val="A71930"/>
            </a:solidFill>
            <a:prstDash val="sysDot"/>
          </a:ln>
          <a:effectLst/>
        </p:spPr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73EC6884-9ED8-808F-7B21-F41818E8D1A9}"/>
              </a:ext>
            </a:extLst>
          </p:cNvPr>
          <p:cNvCxnSpPr>
            <a:cxnSpLocks/>
            <a:stCxn id="64" idx="0"/>
            <a:endCxn id="20" idx="2"/>
          </p:cNvCxnSpPr>
          <p:nvPr/>
        </p:nvCxnSpPr>
        <p:spPr>
          <a:xfrm rot="5400000" flipH="1" flipV="1">
            <a:off x="6198000" y="3730551"/>
            <a:ext cx="954791" cy="179731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949DBC57-A0DE-B490-6D78-87DCCBD6ED6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921018" y="3730220"/>
            <a:ext cx="1109369" cy="1796376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3217E06-7DF7-EE4A-8C14-E2CFC6C96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89" y="568790"/>
            <a:ext cx="2839854" cy="1306700"/>
          </a:xfrm>
        </p:spPr>
        <p:txBody>
          <a:bodyPr>
            <a:noAutofit/>
          </a:bodyPr>
          <a:lstStyle/>
          <a:p>
            <a:r>
              <a:rPr lang="en-US" sz="3200" b="1" dirty="0"/>
              <a:t>Syracuse Procurement Transformation: Year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2CCC00-C8C0-D5A7-0A40-2C9BD32C12E1}"/>
              </a:ext>
            </a:extLst>
          </p:cNvPr>
          <p:cNvSpPr txBox="1"/>
          <p:nvPr/>
        </p:nvSpPr>
        <p:spPr>
          <a:xfrm>
            <a:off x="4235453" y="1023134"/>
            <a:ext cx="3721095" cy="954107"/>
          </a:xfrm>
          <a:prstGeom prst="rect">
            <a:avLst/>
          </a:prstGeom>
          <a:solidFill>
            <a:srgbClr val="A7193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bg1"/>
                </a:solidFill>
                <a:latin typeface="Arial" panose="020B0604020202020204"/>
              </a:rPr>
              <a:t>Procurement Transformation Program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u="sng" kern="0" dirty="0">
                <a:solidFill>
                  <a:schemeClr val="bg1"/>
                </a:solidFill>
                <a:latin typeface="Arial" panose="020B0604020202020204"/>
              </a:rPr>
              <a:t>Mission</a:t>
            </a:r>
            <a:r>
              <a:rPr lang="en-US" sz="1100" kern="0" dirty="0">
                <a:solidFill>
                  <a:schemeClr val="bg1"/>
                </a:solidFill>
                <a:latin typeface="Arial" panose="020B0604020202020204"/>
              </a:rPr>
              <a:t>: Make procurement more efficient and strategic to deliver better results to residents of Syracuse, and promote equitable economic development for our diverse business community.</a:t>
            </a:r>
            <a:endParaRPr lang="en-US" sz="1050" kern="0" dirty="0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B3AB48-6DE6-0D64-44B1-FA918D1AC316}"/>
              </a:ext>
            </a:extLst>
          </p:cNvPr>
          <p:cNvSpPr txBox="1"/>
          <p:nvPr/>
        </p:nvSpPr>
        <p:spPr>
          <a:xfrm>
            <a:off x="214747" y="2859150"/>
            <a:ext cx="2887161" cy="1800493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Efficient Workstream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Improve &amp; streamline processes (RFP &amp; Construction Bid)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Improve forms &amp; templates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Develop and launch procurement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manual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Train department staff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(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Bonus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) Launch Office Hours/Dept. Staff Onboarding-Offboarding Plans/Community of Practice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C6B2E8-E764-8D51-2937-26828D0A42ED}"/>
              </a:ext>
            </a:extLst>
          </p:cNvPr>
          <p:cNvSpPr txBox="1"/>
          <p:nvPr/>
        </p:nvSpPr>
        <p:spPr>
          <a:xfrm>
            <a:off x="3170852" y="2859150"/>
            <a:ext cx="2889504" cy="1631216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Equitable Workstream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Standardize and digitize compliance processes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Develop strategic plan for equitable procurement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Build equity into procurement and planning process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Trial proactive equity outreach strategies for 2-4 priority procurements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1D930C-1E70-D804-011B-56AFB19550FB}"/>
              </a:ext>
            </a:extLst>
          </p:cNvPr>
          <p:cNvSpPr txBox="1"/>
          <p:nvPr/>
        </p:nvSpPr>
        <p:spPr>
          <a:xfrm>
            <a:off x="6129300" y="2859150"/>
            <a:ext cx="2889504" cy="1292662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Strategic Workstream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Develop and publish citywide Procurement Forecast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Analyze five-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year departmental purchase history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Standardize technology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purchase process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CB3578-7A86-359E-863A-E97A8D979007}"/>
              </a:ext>
            </a:extLst>
          </p:cNvPr>
          <p:cNvSpPr txBox="1"/>
          <p:nvPr/>
        </p:nvSpPr>
        <p:spPr>
          <a:xfrm>
            <a:off x="9087749" y="2859150"/>
            <a:ext cx="2889504" cy="1292662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Results-Driven Workstream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Finalize RFP Sprint: RDC coaching curriculum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Apply RDC to 2-3 high-priority contracts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Train s</a:t>
            </a:r>
            <a:r>
              <a:rPr kumimoji="0" lang="en-US" sz="110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taff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/de</a:t>
            </a:r>
            <a:r>
              <a:rPr lang="en-US" sz="1100" kern="0" dirty="0" err="1">
                <a:solidFill>
                  <a:prstClr val="black"/>
                </a:solidFill>
                <a:latin typeface="Arial" panose="020B0604020202020204"/>
              </a:rPr>
              <a:t>velop</a:t>
            </a: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RDC resources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(</a:t>
            </a:r>
            <a:r>
              <a:rPr kumimoji="0" lang="en-US" sz="11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Bonus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) Develop contract management support/tools + trainings for staff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427ABA-80B4-4308-5D30-DB3734857100}"/>
              </a:ext>
            </a:extLst>
          </p:cNvPr>
          <p:cNvSpPr txBox="1"/>
          <p:nvPr/>
        </p:nvSpPr>
        <p:spPr>
          <a:xfrm>
            <a:off x="8318821" y="769218"/>
            <a:ext cx="3051875" cy="1461939"/>
          </a:xfrm>
          <a:prstGeom prst="rect">
            <a:avLst/>
          </a:prstGeom>
          <a:solidFill>
            <a:srgbClr val="A7193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Additional work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Stakeholder engagement 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(Steering Committee, Mayoral updates)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Build momentum 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(Comms; Press Releases; API Blogs)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1" kern="0" dirty="0">
                <a:solidFill>
                  <a:schemeClr val="bg1"/>
                </a:solidFill>
                <a:latin typeface="Arial" panose="020B0604020202020204"/>
              </a:rPr>
              <a:t>Manage Partner Relationships </a:t>
            </a:r>
            <a:r>
              <a:rPr lang="en-US" sz="1100" kern="0" dirty="0">
                <a:solidFill>
                  <a:schemeClr val="bg1"/>
                </a:solidFill>
                <a:latin typeface="Arial" panose="020B0604020202020204"/>
              </a:rPr>
              <a:t>(Bloomberg Philanthropies reporting and budget; BCPI; USDR)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</a:endParaRP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3E5B81E-9A9B-23FE-F678-DA10B2751716}"/>
              </a:ext>
            </a:extLst>
          </p:cNvPr>
          <p:cNvCxnSpPr>
            <a:cxnSpLocks/>
          </p:cNvCxnSpPr>
          <p:nvPr/>
        </p:nvCxnSpPr>
        <p:spPr>
          <a:xfrm>
            <a:off x="5915148" y="2494360"/>
            <a:ext cx="4617353" cy="354630"/>
          </a:xfrm>
          <a:prstGeom prst="bentConnector2">
            <a:avLst/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CA8D9C35-53AF-4B2E-C2B8-8E440A6AB43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58329" y="2494331"/>
            <a:ext cx="3481459" cy="354659"/>
          </a:xfrm>
          <a:prstGeom prst="bentConnector2">
            <a:avLst/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458D295-5A86-20FB-D91A-44E78435FA6C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67452" y="1683380"/>
            <a:ext cx="889081" cy="1470084"/>
          </a:xfrm>
          <a:prstGeom prst="bentConnector3">
            <a:avLst>
              <a:gd name="adj1" fmla="val 58571"/>
            </a:avLst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1A4575BD-DD60-E2D1-6975-54AA1C2702D0}"/>
              </a:ext>
            </a:extLst>
          </p:cNvPr>
          <p:cNvCxnSpPr>
            <a:cxnSpLocks/>
          </p:cNvCxnSpPr>
          <p:nvPr/>
        </p:nvCxnSpPr>
        <p:spPr>
          <a:xfrm rot="10800000" flipV="1">
            <a:off x="4602096" y="2494360"/>
            <a:ext cx="1527345" cy="367528"/>
          </a:xfrm>
          <a:prstGeom prst="bentConnector2">
            <a:avLst/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DE90A42A-DE09-6A7E-FA31-A473B19AACF4}"/>
              </a:ext>
            </a:extLst>
          </p:cNvPr>
          <p:cNvCxnSpPr>
            <a:cxnSpLocks/>
            <a:stCxn id="18" idx="2"/>
          </p:cNvCxnSpPr>
          <p:nvPr/>
        </p:nvCxnSpPr>
        <p:spPr>
          <a:xfrm rot="16200000" flipH="1">
            <a:off x="1460853" y="4857118"/>
            <a:ext cx="394953" cy="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A71930"/>
            </a:solidFill>
            <a:prstDash val="soli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AD0AB0D-0CA2-188B-3EA8-BE8E36DE7967}"/>
              </a:ext>
            </a:extLst>
          </p:cNvPr>
          <p:cNvSpPr txBox="1"/>
          <p:nvPr/>
        </p:nvSpPr>
        <p:spPr>
          <a:xfrm>
            <a:off x="214747" y="5106603"/>
            <a:ext cx="2887161" cy="7848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prstClr val="black"/>
                </a:solidFill>
                <a:latin typeface="Arial" panose="020B0604020202020204"/>
              </a:rPr>
              <a:t>eProcurement Project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Identify and implement e</a:t>
            </a: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Procurement solution(s)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Digitize procurement manual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BED9C51-3103-B7A8-1862-CC098C13C897}"/>
              </a:ext>
            </a:extLst>
          </p:cNvPr>
          <p:cNvSpPr txBox="1"/>
          <p:nvPr/>
        </p:nvSpPr>
        <p:spPr>
          <a:xfrm>
            <a:off x="4036023" y="5106603"/>
            <a:ext cx="3481430" cy="7848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Dashboard Project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Develop and launch 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public-facing procurement dashboard (Phase </a:t>
            </a: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I data)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T</a:t>
            </a: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rain staff</a:t>
            </a: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 re: data input and maintenance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7F25C6-2565-21B5-9D2E-99935B172CD4}"/>
              </a:ext>
            </a:extLst>
          </p:cNvPr>
          <p:cNvSpPr txBox="1"/>
          <p:nvPr/>
        </p:nvSpPr>
        <p:spPr>
          <a:xfrm>
            <a:off x="7685233" y="5106603"/>
            <a:ext cx="3316354" cy="7848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County Collaboration Project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Analysis of existing strategy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Renew Inter-Municipal Agreement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kern="0" dirty="0">
                <a:solidFill>
                  <a:prstClr val="black"/>
                </a:solidFill>
                <a:latin typeface="Arial" panose="020B0604020202020204"/>
              </a:rPr>
              <a:t>Establish contract management practices</a:t>
            </a:r>
            <a:endParaRPr kumimoji="0" lang="en-US" sz="11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301892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241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Syracuse Procurement Transformation: Year 2</vt:lpstr>
    </vt:vector>
  </TitlesOfParts>
  <Company>Harvard University Kennedy School of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Syracuse Procurement Transformation: Year 2</dc:title>
  <dc:creator>Capone, Mia Ann</dc:creator>
  <cp:lastModifiedBy>Capone, Mia Ann</cp:lastModifiedBy>
  <cp:revision>1</cp:revision>
  <dcterms:created xsi:type="dcterms:W3CDTF">2024-01-12T18:44:31Z</dcterms:created>
  <dcterms:modified xsi:type="dcterms:W3CDTF">2024-01-12T18:49:30Z</dcterms:modified>
</cp:coreProperties>
</file>